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8" r:id="rId5"/>
    <p:sldId id="266" r:id="rId6"/>
    <p:sldId id="260" r:id="rId7"/>
    <p:sldId id="265" r:id="rId8"/>
    <p:sldId id="267" r:id="rId9"/>
    <p:sldId id="261" r:id="rId10"/>
    <p:sldId id="262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9" autoAdjust="0"/>
    <p:restoredTop sz="94660"/>
  </p:normalViewPr>
  <p:slideViewPr>
    <p:cSldViewPr snapToGrid="0">
      <p:cViewPr>
        <p:scale>
          <a:sx n="91" d="100"/>
          <a:sy n="91" d="100"/>
        </p:scale>
        <p:origin x="72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mart_000\Documents\GitHub\AI_Bang\final%20sta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Alpha-Beta</a:t>
            </a:r>
            <a:r>
              <a:rPr lang="en-US" baseline="0"/>
              <a:t> versus Dumb AI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Sheet1!$J$36</c:f>
              <c:strCache>
                <c:ptCount val="1"/>
                <c:pt idx="0">
                  <c:v>Dumb AI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Sheet1!$K$35:$M$35</c:f>
              <c:strCache>
                <c:ptCount val="3"/>
                <c:pt idx="0">
                  <c:v>Sheriff</c:v>
                </c:pt>
                <c:pt idx="1">
                  <c:v>Outlaws</c:v>
                </c:pt>
                <c:pt idx="2">
                  <c:v>Renegade</c:v>
                </c:pt>
              </c:strCache>
            </c:strRef>
          </c:cat>
          <c:val>
            <c:numRef>
              <c:f>Sheet1!$K$36:$M$36</c:f>
              <c:numCache>
                <c:formatCode>General</c:formatCode>
                <c:ptCount val="3"/>
                <c:pt idx="0">
                  <c:v>0.46</c:v>
                </c:pt>
                <c:pt idx="1">
                  <c:v>0.38</c:v>
                </c:pt>
                <c:pt idx="2">
                  <c:v>0.16</c:v>
                </c:pt>
              </c:numCache>
            </c:numRef>
          </c:val>
        </c:ser>
        <c:ser>
          <c:idx val="1"/>
          <c:order val="1"/>
          <c:tx>
            <c:strRef>
              <c:f>Sheet1!$J$37</c:f>
              <c:strCache>
                <c:ptCount val="1"/>
                <c:pt idx="0">
                  <c:v>A-B AI (0)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Sheet1!$K$35:$M$35</c:f>
              <c:strCache>
                <c:ptCount val="3"/>
                <c:pt idx="0">
                  <c:v>Sheriff</c:v>
                </c:pt>
                <c:pt idx="1">
                  <c:v>Outlaws</c:v>
                </c:pt>
                <c:pt idx="2">
                  <c:v>Renegade</c:v>
                </c:pt>
              </c:strCache>
            </c:strRef>
          </c:cat>
          <c:val>
            <c:numRef>
              <c:f>Sheet1!$K$37:$M$37</c:f>
              <c:numCache>
                <c:formatCode>General</c:formatCode>
                <c:ptCount val="3"/>
                <c:pt idx="0">
                  <c:v>0.2</c:v>
                </c:pt>
                <c:pt idx="1">
                  <c:v>0.64</c:v>
                </c:pt>
                <c:pt idx="2">
                  <c:v>0.16</c:v>
                </c:pt>
              </c:numCache>
            </c:numRef>
          </c:val>
        </c:ser>
        <c:ser>
          <c:idx val="2"/>
          <c:order val="2"/>
          <c:tx>
            <c:strRef>
              <c:f>Sheet1!$J$38</c:f>
              <c:strCache>
                <c:ptCount val="1"/>
                <c:pt idx="0">
                  <c:v>A-B AI (4)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</c:dPt>
          <c:cat>
            <c:strRef>
              <c:f>Sheet1!$K$35:$M$35</c:f>
              <c:strCache>
                <c:ptCount val="3"/>
                <c:pt idx="0">
                  <c:v>Sheriff</c:v>
                </c:pt>
                <c:pt idx="1">
                  <c:v>Outlaws</c:v>
                </c:pt>
                <c:pt idx="2">
                  <c:v>Renegade</c:v>
                </c:pt>
              </c:strCache>
            </c:strRef>
          </c:cat>
          <c:val>
            <c:numRef>
              <c:f>Sheet1!$K$38:$M$38</c:f>
              <c:numCache>
                <c:formatCode>General</c:formatCode>
                <c:ptCount val="3"/>
                <c:pt idx="0">
                  <c:v>0.06</c:v>
                </c:pt>
                <c:pt idx="1">
                  <c:v>0.84</c:v>
                </c:pt>
                <c:pt idx="2">
                  <c:v>0.1</c:v>
                </c:pt>
              </c:numCache>
            </c:numRef>
          </c:val>
        </c:ser>
        <c:ser>
          <c:idx val="3"/>
          <c:order val="3"/>
          <c:tx>
            <c:strRef>
              <c:f>Sheet1!$J$39</c:f>
              <c:strCache>
                <c:ptCount val="1"/>
                <c:pt idx="0">
                  <c:v>A-B AI (10)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Sheet1!$K$35:$M$35</c:f>
              <c:strCache>
                <c:ptCount val="3"/>
                <c:pt idx="0">
                  <c:v>Sheriff</c:v>
                </c:pt>
                <c:pt idx="1">
                  <c:v>Outlaws</c:v>
                </c:pt>
                <c:pt idx="2">
                  <c:v>Renegade</c:v>
                </c:pt>
              </c:strCache>
            </c:strRef>
          </c:cat>
          <c:val>
            <c:numRef>
              <c:f>Sheet1!$K$39:$M$39</c:f>
              <c:numCache>
                <c:formatCode>General</c:formatCode>
                <c:ptCount val="3"/>
                <c:pt idx="0">
                  <c:v>0.16</c:v>
                </c:pt>
                <c:pt idx="1">
                  <c:v>0.7</c:v>
                </c:pt>
                <c:pt idx="2">
                  <c:v>0.14000000000000001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29821920"/>
        <c:axId val="429821136"/>
        <c:extLst>
          <c:ext xmlns:c15="http://schemas.microsoft.com/office/drawing/2012/chart" uri="{02D57815-91ED-43cb-92C2-25804820EDAC}">
            <c15:filteredBarSeries>
              <c15:ser>
                <c:idx val="4"/>
                <c:order val="4"/>
                <c:tx>
                  <c:strRef>
                    <c:extLst>
                      <c:ext uri="{02D57815-91ED-43cb-92C2-25804820EDAC}">
                        <c15:formulaRef>
                          <c15:sqref>Sheet1!$J$40</c15:sqref>
                        </c15:formulaRef>
                      </c:ext>
                    </c:extLst>
                    <c:strCache>
                      <c:ptCount val="1"/>
                      <c:pt idx="0">
                        <c:v>Expected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Sheet1!$K$35:$M$35</c15:sqref>
                        </c15:formulaRef>
                      </c:ext>
                    </c:extLst>
                    <c:strCache>
                      <c:ptCount val="3"/>
                      <c:pt idx="0">
                        <c:v>Sheriff</c:v>
                      </c:pt>
                      <c:pt idx="1">
                        <c:v>Outlaws</c:v>
                      </c:pt>
                      <c:pt idx="2">
                        <c:v>Renegade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Sheet1!$K$40:$M$40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0.25</c:v>
                      </c:pt>
                    </c:numCache>
                  </c:numRef>
                </c:val>
              </c15:ser>
            </c15:filteredBarSeries>
          </c:ext>
        </c:extLst>
      </c:barChart>
      <c:catAx>
        <c:axId val="429821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9821136"/>
        <c:crosses val="autoZero"/>
        <c:auto val="1"/>
        <c:lblAlgn val="ctr"/>
        <c:lblOffset val="100"/>
        <c:noMultiLvlLbl val="0"/>
      </c:catAx>
      <c:valAx>
        <c:axId val="42982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9821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22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28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36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63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63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5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20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02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08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0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5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3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92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17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3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5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BANG! AI Using </a:t>
            </a:r>
            <a:br>
              <a:rPr lang="en-US" dirty="0" smtClean="0"/>
            </a:br>
            <a:r>
              <a:rPr lang="en-US" dirty="0" smtClean="0"/>
              <a:t>Alpha-Beta Pruning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Barbara Martin</a:t>
            </a:r>
          </a:p>
          <a:p>
            <a:r>
              <a:rPr lang="en-US" dirty="0" smtClean="0"/>
              <a:t>Elizabeth Phippen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60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5957822" cy="3416300"/>
          </a:xfrm>
        </p:spPr>
        <p:txBody>
          <a:bodyPr/>
          <a:lstStyle/>
          <a:p>
            <a:r>
              <a:rPr lang="en-US" dirty="0" smtClean="0"/>
              <a:t>Performed basic two-sided hypothesis testing:</a:t>
            </a:r>
          </a:p>
          <a:p>
            <a:pPr lvl="1"/>
            <a:r>
              <a:rPr lang="en-US" dirty="0" smtClean="0"/>
              <a:t>Null: probability equal to random chance (0.25, 0.5, 0.25 respectively)</a:t>
            </a:r>
          </a:p>
          <a:p>
            <a:r>
              <a:rPr lang="en-US" dirty="0" smtClean="0"/>
              <a:t>Dumb AI heavily favors Sheriff</a:t>
            </a:r>
          </a:p>
          <a:p>
            <a:r>
              <a:rPr lang="en-US" dirty="0" smtClean="0"/>
              <a:t>Alpha-Beta AI with 0 ply favors Outlaws, but not by as much</a:t>
            </a:r>
          </a:p>
          <a:p>
            <a:r>
              <a:rPr lang="en-US" dirty="0" smtClean="0"/>
              <a:t>Amount of ply results in substantial changes in how much each outcome favored</a:t>
            </a:r>
          </a:p>
          <a:p>
            <a:r>
              <a:rPr lang="en-US" dirty="0" smtClean="0"/>
              <a:t>Further research suggested for what ply is optimal</a:t>
            </a:r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3074041"/>
              </p:ext>
            </p:extLst>
          </p:nvPr>
        </p:nvGraphicFramePr>
        <p:xfrm>
          <a:off x="7397799" y="225982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4785320"/>
              </p:ext>
            </p:extLst>
          </p:nvPr>
        </p:nvGraphicFramePr>
        <p:xfrm>
          <a:off x="7647921" y="5030849"/>
          <a:ext cx="4071756" cy="17371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17939"/>
                <a:gridCol w="1017939"/>
                <a:gridCol w="1017939"/>
                <a:gridCol w="1017939"/>
              </a:tblGrid>
              <a:tr h="179994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p-Values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33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 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Sheriff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Outlaws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Renegade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</a:tr>
              <a:tr h="29601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A-B AI (0)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0.377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0.0394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0.0818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</a:tr>
              <a:tr h="333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A-B AI (4)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0.0004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</a:tr>
              <a:tr h="33392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A-B AI (10)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0.0819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0.002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smtClean="0">
                          <a:effectLst/>
                        </a:rPr>
                        <a:t>0.0251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</a:tr>
              <a:tr h="17999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Dumb AI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0.00288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0.0819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0.0818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3736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Areas of Future Inquiry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485825" cy="3416300"/>
          </a:xfrm>
        </p:spPr>
        <p:txBody>
          <a:bodyPr/>
          <a:lstStyle/>
          <a:p>
            <a:r>
              <a:rPr lang="en-US" dirty="0" smtClean="0"/>
              <a:t>Addition of characters to game</a:t>
            </a:r>
          </a:p>
          <a:p>
            <a:r>
              <a:rPr lang="en-US" dirty="0" smtClean="0"/>
              <a:t>Addition of characters to Alpha-Beta Pruning</a:t>
            </a:r>
          </a:p>
          <a:p>
            <a:r>
              <a:rPr lang="en-US" dirty="0" smtClean="0"/>
              <a:t>Construction of Bayesian Belief Network</a:t>
            </a:r>
          </a:p>
          <a:p>
            <a:r>
              <a:rPr lang="en-US" dirty="0" smtClean="0"/>
              <a:t>Addition of characters to </a:t>
            </a:r>
            <a:r>
              <a:rPr lang="en-US" dirty="0"/>
              <a:t>Bayesian Belief Network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122" y="2318656"/>
            <a:ext cx="5862452" cy="439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5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5294" y="3075518"/>
            <a:ext cx="8761413" cy="706964"/>
          </a:xfrm>
        </p:spPr>
        <p:txBody>
          <a:bodyPr/>
          <a:lstStyle/>
          <a:p>
            <a:pPr algn="ctr"/>
            <a:r>
              <a:rPr lang="en-US" sz="8000" dirty="0" smtClean="0">
                <a:solidFill>
                  <a:schemeClr val="accent1">
                    <a:lumMod val="75000"/>
                  </a:schemeClr>
                </a:solidFill>
              </a:rPr>
              <a:t>Questions?</a:t>
            </a:r>
            <a:endParaRPr lang="en-US" sz="8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653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37" y="2327563"/>
            <a:ext cx="5661482" cy="4298868"/>
          </a:xfrm>
        </p:spPr>
        <p:txBody>
          <a:bodyPr/>
          <a:lstStyle/>
          <a:p>
            <a:r>
              <a:rPr lang="en-US" dirty="0" smtClean="0"/>
              <a:t>Roles</a:t>
            </a:r>
          </a:p>
          <a:p>
            <a:pPr lvl="1"/>
            <a:r>
              <a:rPr lang="en-US" dirty="0" smtClean="0"/>
              <a:t>Sheriff, Outlaw(x3), Renegade, Deputy(x2)</a:t>
            </a:r>
          </a:p>
          <a:p>
            <a:r>
              <a:rPr lang="en-US" dirty="0" smtClean="0"/>
              <a:t>To win</a:t>
            </a:r>
          </a:p>
          <a:p>
            <a:pPr lvl="1"/>
            <a:r>
              <a:rPr lang="en-US" dirty="0" smtClean="0"/>
              <a:t>Sheriff/Deputies have to kill the Outlaws and Renegade</a:t>
            </a:r>
          </a:p>
          <a:p>
            <a:pPr lvl="1"/>
            <a:r>
              <a:rPr lang="en-US" dirty="0" smtClean="0"/>
              <a:t>Outlaws have to kill the Sheriff</a:t>
            </a:r>
          </a:p>
          <a:p>
            <a:pPr lvl="1"/>
            <a:r>
              <a:rPr lang="en-US" dirty="0" smtClean="0"/>
              <a:t>Renegade has to kill everyone, saving the Sheriff for last</a:t>
            </a:r>
          </a:p>
          <a:p>
            <a:r>
              <a:rPr lang="en-US" dirty="0" smtClean="0"/>
              <a:t>Turn</a:t>
            </a:r>
          </a:p>
          <a:p>
            <a:pPr lvl="1"/>
            <a:r>
              <a:rPr lang="en-US" dirty="0" smtClean="0"/>
              <a:t>Draw 2 cards</a:t>
            </a:r>
          </a:p>
          <a:p>
            <a:pPr lvl="1"/>
            <a:r>
              <a:rPr lang="en-US" dirty="0" smtClean="0"/>
              <a:t>Play/discard as many from hand as you want</a:t>
            </a:r>
          </a:p>
          <a:p>
            <a:pPr lvl="1"/>
            <a:r>
              <a:rPr lang="en-US" dirty="0" smtClean="0"/>
              <a:t>Must end turn with hand &lt;= health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2" t="25333" b="24179"/>
          <a:stretch/>
        </p:blipFill>
        <p:spPr>
          <a:xfrm rot="10800000">
            <a:off x="6610593" y="1027681"/>
            <a:ext cx="3657045" cy="2799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" t="25333" r="49551" b="24179"/>
          <a:stretch/>
        </p:blipFill>
        <p:spPr>
          <a:xfrm rot="10800000">
            <a:off x="6628540" y="3827056"/>
            <a:ext cx="3621149" cy="27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9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gets Complicated…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" t="26079" r="708" b="32321"/>
          <a:stretch/>
        </p:blipFill>
        <p:spPr>
          <a:xfrm>
            <a:off x="4998720" y="4699839"/>
            <a:ext cx="5974080" cy="1896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6" r="6881"/>
          <a:stretch/>
        </p:blipFill>
        <p:spPr>
          <a:xfrm>
            <a:off x="7909719" y="1515126"/>
            <a:ext cx="3063081" cy="30822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r="16912"/>
          <a:stretch/>
        </p:blipFill>
        <p:spPr>
          <a:xfrm>
            <a:off x="570807" y="1857049"/>
            <a:ext cx="4119947" cy="473958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837455" y="2934841"/>
            <a:ext cx="2918281" cy="2149434"/>
          </a:xfrm>
        </p:spPr>
        <p:txBody>
          <a:bodyPr>
            <a:normAutofit/>
          </a:bodyPr>
          <a:lstStyle/>
          <a:p>
            <a:r>
              <a:rPr lang="en-US" dirty="0" smtClean="0"/>
              <a:t>22 Different Cards</a:t>
            </a:r>
          </a:p>
          <a:p>
            <a:r>
              <a:rPr lang="en-US" dirty="0" smtClean="0"/>
              <a:t>Each with unique abilities and actions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66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 /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963555"/>
          </a:xfrm>
        </p:spPr>
        <p:txBody>
          <a:bodyPr>
            <a:normAutofit/>
          </a:bodyPr>
          <a:lstStyle/>
          <a:p>
            <a:r>
              <a:rPr lang="en-US" dirty="0" smtClean="0"/>
              <a:t>Construct a AI for BANG! </a:t>
            </a:r>
          </a:p>
          <a:p>
            <a:r>
              <a:rPr lang="en-US" dirty="0" smtClean="0"/>
              <a:t>Initially Based on Bayesian Belief Network (BN)</a:t>
            </a:r>
          </a:p>
          <a:p>
            <a:endParaRPr lang="en-US" dirty="0"/>
          </a:p>
          <a:p>
            <a:r>
              <a:rPr lang="en-US" dirty="0" smtClean="0"/>
              <a:t>Choose BN because Bang is a game of incomplete information</a:t>
            </a:r>
          </a:p>
          <a:p>
            <a:pPr lvl="1"/>
            <a:r>
              <a:rPr lang="en-US" dirty="0" smtClean="0"/>
              <a:t>Roles remain hidden until a player is killed</a:t>
            </a:r>
          </a:p>
          <a:p>
            <a:pPr lvl="1"/>
            <a:r>
              <a:rPr lang="en-US" dirty="0" smtClean="0"/>
              <a:t>E.g. Sheriff doesn’t want to shoot a deputy</a:t>
            </a:r>
          </a:p>
          <a:p>
            <a:r>
              <a:rPr lang="en-US" dirty="0" smtClean="0"/>
              <a:t>BN handles probabilities well</a:t>
            </a:r>
          </a:p>
          <a:p>
            <a:r>
              <a:rPr lang="en-US" dirty="0" smtClean="0"/>
              <a:t>Language: Python</a:t>
            </a:r>
          </a:p>
          <a:p>
            <a:pPr lvl="1"/>
            <a:r>
              <a:rPr lang="en-US" dirty="0" smtClean="0"/>
              <a:t>Flexible and has BN module</a:t>
            </a:r>
          </a:p>
          <a:p>
            <a:pPr lvl="2"/>
            <a:r>
              <a:rPr lang="en-US" dirty="0" err="1" smtClean="0"/>
              <a:t>bayespy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5107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499"/>
            <a:ext cx="4996464" cy="3927929"/>
          </a:xfrm>
        </p:spPr>
        <p:txBody>
          <a:bodyPr/>
          <a:lstStyle/>
          <a:p>
            <a:r>
              <a:rPr lang="en-US" dirty="0" smtClean="0"/>
              <a:t>Game Construction</a:t>
            </a:r>
          </a:p>
          <a:p>
            <a:pPr lvl="1"/>
            <a:r>
              <a:rPr lang="en-US" dirty="0" smtClean="0"/>
              <a:t>Complicated rule logic</a:t>
            </a:r>
          </a:p>
          <a:p>
            <a:pPr lvl="1"/>
            <a:r>
              <a:rPr lang="en-US" dirty="0" smtClean="0"/>
              <a:t>Slight language barrier</a:t>
            </a:r>
          </a:p>
          <a:p>
            <a:r>
              <a:rPr lang="en-US" dirty="0" err="1" smtClean="0"/>
              <a:t>SimpleAI</a:t>
            </a:r>
            <a:r>
              <a:rPr lang="en-US" dirty="0" smtClean="0"/>
              <a:t> for Comparison</a:t>
            </a:r>
          </a:p>
          <a:p>
            <a:pPr lvl="1"/>
            <a:r>
              <a:rPr lang="en-US" dirty="0" smtClean="0"/>
              <a:t> plays every card possible on self and person to the left</a:t>
            </a:r>
          </a:p>
          <a:p>
            <a:r>
              <a:rPr lang="en-US" dirty="0" smtClean="0"/>
              <a:t>BN construction</a:t>
            </a:r>
          </a:p>
          <a:p>
            <a:pPr lvl="1"/>
            <a:r>
              <a:rPr lang="en-US" dirty="0" smtClean="0"/>
              <a:t>Drew model</a:t>
            </a:r>
          </a:p>
          <a:p>
            <a:pPr lvl="1"/>
            <a:r>
              <a:rPr lang="en-US" dirty="0" smtClean="0"/>
              <a:t>Split in to manageable steps</a:t>
            </a:r>
          </a:p>
          <a:p>
            <a:pPr lvl="1"/>
            <a:r>
              <a:rPr lang="en-US" dirty="0" smtClean="0"/>
              <a:t>Then we hit problems…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58" b="13356"/>
          <a:stretch/>
        </p:blipFill>
        <p:spPr>
          <a:xfrm>
            <a:off x="6538059" y="2401431"/>
            <a:ext cx="4822669" cy="433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499"/>
            <a:ext cx="4996464" cy="3927929"/>
          </a:xfrm>
        </p:spPr>
        <p:txBody>
          <a:bodyPr/>
          <a:lstStyle/>
          <a:p>
            <a:r>
              <a:rPr lang="en-US" dirty="0" smtClean="0"/>
              <a:t>Game Construction</a:t>
            </a:r>
          </a:p>
          <a:p>
            <a:pPr lvl="1"/>
            <a:r>
              <a:rPr lang="en-US" dirty="0" smtClean="0"/>
              <a:t>Complicated rule logic</a:t>
            </a:r>
          </a:p>
          <a:p>
            <a:pPr lvl="1"/>
            <a:r>
              <a:rPr lang="en-US" dirty="0" smtClean="0"/>
              <a:t>Slight language barrier</a:t>
            </a:r>
          </a:p>
          <a:p>
            <a:r>
              <a:rPr lang="en-US" dirty="0" err="1" smtClean="0"/>
              <a:t>SimpleAI</a:t>
            </a:r>
            <a:r>
              <a:rPr lang="en-US" dirty="0" smtClean="0"/>
              <a:t> for Comparison</a:t>
            </a:r>
          </a:p>
          <a:p>
            <a:pPr lvl="1"/>
            <a:r>
              <a:rPr lang="en-US" dirty="0" smtClean="0"/>
              <a:t> plays every card possible on self and person to the left</a:t>
            </a:r>
          </a:p>
          <a:p>
            <a:r>
              <a:rPr lang="en-US" dirty="0" smtClean="0"/>
              <a:t>BN construction</a:t>
            </a:r>
          </a:p>
          <a:p>
            <a:pPr lvl="1"/>
            <a:r>
              <a:rPr lang="en-US" dirty="0" smtClean="0"/>
              <a:t>Drew model</a:t>
            </a:r>
          </a:p>
          <a:p>
            <a:pPr lvl="1"/>
            <a:r>
              <a:rPr lang="en-US" dirty="0" smtClean="0"/>
              <a:t>Split in to manageable steps</a:t>
            </a:r>
          </a:p>
          <a:p>
            <a:pPr lvl="1"/>
            <a:r>
              <a:rPr lang="en-US" dirty="0" smtClean="0"/>
              <a:t>Then we hit problems…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2" t="26770" r="27822" b="4251"/>
          <a:stretch/>
        </p:blipFill>
        <p:spPr>
          <a:xfrm rot="5400000">
            <a:off x="7292400" y="2652267"/>
            <a:ext cx="3645408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7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313" y="2603500"/>
            <a:ext cx="5530854" cy="3416300"/>
          </a:xfrm>
        </p:spPr>
        <p:txBody>
          <a:bodyPr/>
          <a:lstStyle/>
          <a:p>
            <a:r>
              <a:rPr lang="en-US" dirty="0" smtClean="0"/>
              <a:t>Couldn’t find enough information about </a:t>
            </a:r>
            <a:r>
              <a:rPr lang="en-US" dirty="0" err="1" smtClean="0"/>
              <a:t>bayespy</a:t>
            </a:r>
            <a:r>
              <a:rPr lang="en-US" dirty="0" smtClean="0"/>
              <a:t> to use it</a:t>
            </a:r>
          </a:p>
          <a:p>
            <a:pPr lvl="1"/>
            <a:r>
              <a:rPr lang="en-US" dirty="0" smtClean="0"/>
              <a:t>read peer-reviewed papers and web articles</a:t>
            </a:r>
          </a:p>
          <a:p>
            <a:pPr lvl="1"/>
            <a:r>
              <a:rPr lang="en-US" dirty="0" smtClean="0"/>
              <a:t>Read </a:t>
            </a:r>
            <a:r>
              <a:rPr lang="en-US" dirty="0" err="1" smtClean="0"/>
              <a:t>bayespy</a:t>
            </a:r>
            <a:r>
              <a:rPr lang="en-US" dirty="0" smtClean="0"/>
              <a:t> documentation</a:t>
            </a:r>
          </a:p>
          <a:p>
            <a:r>
              <a:rPr lang="en-US" dirty="0" smtClean="0"/>
              <a:t>Switched to Alpha-Beta Pruning</a:t>
            </a:r>
          </a:p>
          <a:p>
            <a:pPr lvl="1"/>
            <a:r>
              <a:rPr lang="en-US" dirty="0" smtClean="0"/>
              <a:t>Complex heuristic could account for complexity of influential data</a:t>
            </a:r>
          </a:p>
          <a:p>
            <a:pPr lvl="1"/>
            <a:r>
              <a:rPr lang="en-US" dirty="0" smtClean="0"/>
              <a:t>Could also account for unknown information</a:t>
            </a:r>
          </a:p>
          <a:p>
            <a:pPr lvl="2"/>
            <a:r>
              <a:rPr lang="en-US" dirty="0" smtClean="0"/>
              <a:t>Assumption: </a:t>
            </a:r>
            <a:r>
              <a:rPr lang="en-US" dirty="0"/>
              <a:t>U</a:t>
            </a:r>
            <a:r>
              <a:rPr lang="en-US" dirty="0" smtClean="0"/>
              <a:t>nknown = Enemy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317"/>
          <a:stretch/>
        </p:blipFill>
        <p:spPr>
          <a:xfrm>
            <a:off x="6258296" y="2470067"/>
            <a:ext cx="5439953" cy="354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9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948963" cy="3416300"/>
          </a:xfrm>
        </p:spPr>
        <p:txBody>
          <a:bodyPr/>
          <a:lstStyle/>
          <a:p>
            <a:r>
              <a:rPr lang="en-US" dirty="0" smtClean="0"/>
              <a:t>Score Function</a:t>
            </a:r>
          </a:p>
          <a:p>
            <a:pPr lvl="1"/>
            <a:r>
              <a:rPr lang="en-US" dirty="0" smtClean="0"/>
              <a:t>Am I dead?</a:t>
            </a:r>
          </a:p>
          <a:p>
            <a:pPr lvl="1"/>
            <a:r>
              <a:rPr lang="en-US" dirty="0" smtClean="0"/>
              <a:t>Who is dead and do I want them to be?</a:t>
            </a:r>
          </a:p>
          <a:p>
            <a:pPr lvl="1"/>
            <a:r>
              <a:rPr lang="en-US" dirty="0" smtClean="0"/>
              <a:t>Have I won?</a:t>
            </a:r>
          </a:p>
          <a:p>
            <a:pPr lvl="1"/>
            <a:r>
              <a:rPr lang="en-US" dirty="0" smtClean="0"/>
              <a:t>How many players are in range of my gun?</a:t>
            </a:r>
          </a:p>
          <a:p>
            <a:pPr lvl="1"/>
            <a:r>
              <a:rPr lang="en-US" dirty="0" smtClean="0"/>
              <a:t>Good and </a:t>
            </a:r>
            <a:r>
              <a:rPr lang="en-US" dirty="0"/>
              <a:t>b</a:t>
            </a:r>
            <a:r>
              <a:rPr lang="en-US" dirty="0" smtClean="0"/>
              <a:t>ad status cards?</a:t>
            </a:r>
          </a:p>
          <a:p>
            <a:pPr lvl="1"/>
            <a:r>
              <a:rPr lang="en-US" dirty="0" smtClean="0"/>
              <a:t>My health and other’s health?</a:t>
            </a:r>
          </a:p>
          <a:p>
            <a:pPr lvl="1"/>
            <a:r>
              <a:rPr lang="en-US" dirty="0" smtClean="0"/>
              <a:t>How many players can shoot me?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://usercontent2.hubimg.com/119008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131" y="3314762"/>
            <a:ext cx="4777316" cy="270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40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5078322" cy="394388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Ran 50 trials of four samples:</a:t>
            </a:r>
          </a:p>
          <a:p>
            <a:pPr lvl="1"/>
            <a:r>
              <a:rPr lang="en-US" dirty="0" smtClean="0"/>
              <a:t>Sample 1: all “Dumb AI”</a:t>
            </a:r>
          </a:p>
          <a:p>
            <a:pPr lvl="1"/>
            <a:r>
              <a:rPr lang="en-US" dirty="0" smtClean="0"/>
              <a:t>Sample 2: all “Alpha-Beta AI”, ply 0</a:t>
            </a:r>
          </a:p>
          <a:p>
            <a:pPr lvl="1"/>
            <a:r>
              <a:rPr lang="en-US" dirty="0" smtClean="0"/>
              <a:t>Sample 3: all “Alpha-Beta AI”, ply 4</a:t>
            </a:r>
          </a:p>
          <a:p>
            <a:pPr lvl="1"/>
            <a:r>
              <a:rPr lang="en-US" dirty="0" smtClean="0"/>
              <a:t>Sample 4: all “Alpha-Beta AI”, ply 10</a:t>
            </a:r>
            <a:endParaRPr lang="en-US" dirty="0"/>
          </a:p>
          <a:p>
            <a:pPr lvl="1"/>
            <a:r>
              <a:rPr lang="en-US" dirty="0" smtClean="0"/>
              <a:t>4 people per game</a:t>
            </a:r>
            <a:endParaRPr lang="en-US" dirty="0"/>
          </a:p>
          <a:p>
            <a:pPr lvl="1"/>
            <a:r>
              <a:rPr lang="en-US" dirty="0" smtClean="0"/>
              <a:t>Calculated proportion of wins for sheriff, outlaws, renegades</a:t>
            </a:r>
          </a:p>
          <a:p>
            <a:r>
              <a:rPr lang="en-US" dirty="0" smtClean="0"/>
              <a:t>Wanted to do large sample runs, but didn’t have time</a:t>
            </a:r>
          </a:p>
          <a:p>
            <a:r>
              <a:rPr lang="en-US" dirty="0" smtClean="0"/>
              <a:t>Ideally: Run games with both Alpha-Beta and Dumb AI to see proportion of wins going to one or other</a:t>
            </a:r>
            <a:endParaRPr lang="en-US" dirty="0" smtClean="0"/>
          </a:p>
        </p:txBody>
      </p:sp>
      <p:pic>
        <p:nvPicPr>
          <p:cNvPr id="2052" name="Picture 4" descr="http://blogs.vmware.com/storage/files/2015/07/tes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45" y="2968831"/>
            <a:ext cx="5242683" cy="3050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67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169</TotalTime>
  <Words>525</Words>
  <Application>Microsoft Office PowerPoint</Application>
  <PresentationFormat>Widescreen</PresentationFormat>
  <Paragraphs>110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 Boardroom</vt:lpstr>
      <vt:lpstr>BANG! AI Using  Alpha-Beta Pruning</vt:lpstr>
      <vt:lpstr>BANG!</vt:lpstr>
      <vt:lpstr>It gets Complicated…</vt:lpstr>
      <vt:lpstr>Our Goal / Methodology</vt:lpstr>
      <vt:lpstr>Methodology </vt:lpstr>
      <vt:lpstr>Methodology </vt:lpstr>
      <vt:lpstr>Methodology</vt:lpstr>
      <vt:lpstr>Methodology</vt:lpstr>
      <vt:lpstr>Methodology</vt:lpstr>
      <vt:lpstr>Results</vt:lpstr>
      <vt:lpstr>Areas of Future Inquiry 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Phippen</dc:creator>
  <cp:lastModifiedBy>Barbara Martin</cp:lastModifiedBy>
  <cp:revision>22</cp:revision>
  <dcterms:created xsi:type="dcterms:W3CDTF">2016-03-06T01:23:00Z</dcterms:created>
  <dcterms:modified xsi:type="dcterms:W3CDTF">2016-03-09T07:18:35Z</dcterms:modified>
</cp:coreProperties>
</file>

<file path=docProps/thumbnail.jpeg>
</file>